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A7899B2-54F7-401C-B252-9F350FB7508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C58E802-FE76-4F85-9E99-19B5E5D0D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49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8DEEFC0-C826-4C5F-A589-9F9727C15A69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D458EE0-7461-4DCE-8606-709E8D43E2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prepositions </a:t>
            </a:r>
            <a:r>
              <a:rPr lang="en-US" i="1" dirty="0" smtClean="0"/>
              <a:t>in</a:t>
            </a:r>
            <a:r>
              <a:rPr lang="en-US" dirty="0" smtClean="0"/>
              <a:t> and </a:t>
            </a:r>
            <a:r>
              <a:rPr lang="en-US" i="1" dirty="0" smtClean="0"/>
              <a:t>an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Two way prepositions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875119"/>
          </a:xfrm>
        </p:spPr>
        <p:txBody>
          <a:bodyPr/>
          <a:lstStyle/>
          <a:p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name of a country is feminine or used in the plural, the noun phrase is in the dative case.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981200"/>
            <a:ext cx="3657600" cy="2705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war in der </a:t>
            </a:r>
            <a:r>
              <a:rPr lang="en-US" dirty="0" err="1" smtClean="0"/>
              <a:t>Schweiz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war in der </a:t>
            </a:r>
            <a:r>
              <a:rPr lang="en-US" dirty="0" err="1" smtClean="0"/>
              <a:t>Türkei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war in den </a:t>
            </a:r>
            <a:r>
              <a:rPr lang="en-US" dirty="0" err="1" smtClean="0"/>
              <a:t>Vereinigten</a:t>
            </a:r>
            <a:r>
              <a:rPr lang="en-US" dirty="0" smtClean="0"/>
              <a:t> </a:t>
            </a:r>
            <a:r>
              <a:rPr lang="en-US" dirty="0" err="1" smtClean="0"/>
              <a:t>Staaten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77857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7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179919"/>
          </a:xfrm>
        </p:spPr>
        <p:txBody>
          <a:bodyPr/>
          <a:lstStyle/>
          <a:p>
            <a:r>
              <a:rPr lang="en-US" dirty="0" smtClean="0"/>
              <a:t>Rule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preposition in is followed by dative case forms with all specific locations, such as areas, buildings, and rooms.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 smtClean="0"/>
              <a:t>= in </a:t>
            </a:r>
            <a:r>
              <a:rPr lang="en-US" dirty="0" err="1" smtClean="0"/>
              <a:t>dem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9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war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Gebirge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 err="1" smtClean="0"/>
              <a:t>Ich</a:t>
            </a:r>
            <a:r>
              <a:rPr lang="en-US" dirty="0" smtClean="0"/>
              <a:t> war in den Bergen.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war </a:t>
            </a:r>
            <a:r>
              <a:rPr lang="en-US" dirty="0" err="1" smtClean="0"/>
              <a:t>im</a:t>
            </a:r>
            <a:r>
              <a:rPr lang="en-US" dirty="0" smtClean="0"/>
              <a:t> Museum.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war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Rathaus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war in der </a:t>
            </a:r>
            <a:r>
              <a:rPr lang="en-US" dirty="0" err="1" smtClean="0"/>
              <a:t>Oper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war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Garten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war in der </a:t>
            </a:r>
            <a:r>
              <a:rPr lang="en-US" dirty="0" err="1" smtClean="0"/>
              <a:t>Kirche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302153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6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256119"/>
          </a:xfrm>
        </p:spPr>
        <p:txBody>
          <a:bodyPr/>
          <a:lstStyle/>
          <a:p>
            <a:r>
              <a:rPr lang="en-US" dirty="0" smtClean="0"/>
              <a:t>Rule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preposition an (at) is followed by the dative case when indicating location.  </a:t>
            </a: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(am=an </a:t>
            </a:r>
            <a:r>
              <a:rPr lang="en-US" dirty="0" err="1" smtClean="0"/>
              <a:t>dem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222171" cy="247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liegt</a:t>
            </a:r>
            <a:r>
              <a:rPr lang="en-US" dirty="0" smtClean="0"/>
              <a:t> am See.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liegt</a:t>
            </a:r>
            <a:r>
              <a:rPr lang="en-US" dirty="0" smtClean="0"/>
              <a:t> am Meer.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liegt</a:t>
            </a:r>
            <a:r>
              <a:rPr lang="en-US" dirty="0" smtClean="0"/>
              <a:t> an der </a:t>
            </a:r>
            <a:r>
              <a:rPr lang="en-US" dirty="0" err="1" smtClean="0"/>
              <a:t>Nordsee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liegt</a:t>
            </a:r>
            <a:r>
              <a:rPr lang="en-US" dirty="0" smtClean="0"/>
              <a:t> am Main. 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liegt</a:t>
            </a:r>
            <a:r>
              <a:rPr lang="en-US" dirty="0" smtClean="0"/>
              <a:t> an der Elbe.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94314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088339"/>
              </p:ext>
            </p:extLst>
          </p:nvPr>
        </p:nvGraphicFramePr>
        <p:xfrm>
          <a:off x="838200" y="2038350"/>
          <a:ext cx="7467600" cy="19037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Accusative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Masculine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dem</a:t>
                      </a:r>
                      <a:endParaRPr lang="en-US" dirty="0"/>
                    </a:p>
                  </a:txBody>
                  <a:tcPr/>
                </a:tc>
              </a:tr>
              <a:tr h="420370"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 (+n)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4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41440" cy="1442674"/>
          </a:xfrm>
        </p:spPr>
        <p:txBody>
          <a:bodyPr/>
          <a:lstStyle/>
          <a:p>
            <a:r>
              <a:rPr lang="en-US" dirty="0" smtClean="0"/>
              <a:t>The  singular pronouns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522160"/>
              </p:ext>
            </p:extLst>
          </p:nvPr>
        </p:nvGraphicFramePr>
        <p:xfrm>
          <a:off x="1600200" y="2286000"/>
          <a:ext cx="5974080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3520"/>
                <a:gridCol w="1493520"/>
                <a:gridCol w="1508760"/>
                <a:gridCol w="14782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Nominative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Accusative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Third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ihr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ihm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7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plural pronouns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847405"/>
              </p:ext>
            </p:extLst>
          </p:nvPr>
        </p:nvGraphicFramePr>
        <p:xfrm>
          <a:off x="838200" y="2038350"/>
          <a:ext cx="74676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Nominative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Accusative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euch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Third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ihnen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51497"/>
              </p:ext>
            </p:extLst>
          </p:nvPr>
        </p:nvGraphicFramePr>
        <p:xfrm>
          <a:off x="1143000" y="4800600"/>
          <a:ext cx="61722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3050"/>
                <a:gridCol w="1543050"/>
                <a:gridCol w="1543050"/>
                <a:gridCol w="15430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Nominative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Accusative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Ihnen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0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are two-way prepositions?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set </a:t>
            </a:r>
            <a:r>
              <a:rPr lang="en-US" dirty="0"/>
              <a:t>of prepositions can take the dative or the accusative case: </a:t>
            </a:r>
            <a:r>
              <a:rPr lang="en-US" b="1" i="1" dirty="0"/>
              <a:t>"an</a:t>
            </a:r>
            <a:r>
              <a:rPr lang="en-US" dirty="0"/>
              <a:t>", "auf", "hinter", "</a:t>
            </a:r>
            <a:r>
              <a:rPr lang="en-US" b="1" i="1" dirty="0"/>
              <a:t>in</a:t>
            </a:r>
            <a:r>
              <a:rPr lang="en-US" dirty="0"/>
              <a:t>", "</a:t>
            </a:r>
            <a:r>
              <a:rPr lang="en-US" dirty="0" err="1"/>
              <a:t>neben</a:t>
            </a:r>
            <a:r>
              <a:rPr lang="en-US" dirty="0"/>
              <a:t>", "</a:t>
            </a:r>
            <a:r>
              <a:rPr lang="en-US" dirty="0" err="1"/>
              <a:t>über</a:t>
            </a:r>
            <a:r>
              <a:rPr lang="en-US" dirty="0"/>
              <a:t>", "</a:t>
            </a:r>
            <a:r>
              <a:rPr lang="en-US" dirty="0" err="1"/>
              <a:t>unter</a:t>
            </a:r>
            <a:r>
              <a:rPr lang="en-US" dirty="0"/>
              <a:t>", "</a:t>
            </a:r>
            <a:r>
              <a:rPr lang="en-US" dirty="0" err="1"/>
              <a:t>vor</a:t>
            </a:r>
            <a:r>
              <a:rPr lang="en-US" dirty="0"/>
              <a:t>", and "</a:t>
            </a:r>
            <a:r>
              <a:rPr lang="en-US" dirty="0" err="1"/>
              <a:t>zwischen</a:t>
            </a:r>
            <a:r>
              <a:rPr lang="en-US" dirty="0" smtClean="0"/>
              <a:t>."</a:t>
            </a:r>
            <a:endParaRPr lang="en-US" dirty="0"/>
          </a:p>
        </p:txBody>
      </p:sp>
      <p:pic>
        <p:nvPicPr>
          <p:cNvPr id="2050" name="Picture 2" descr="C:\Users\kammannlm\AppData\Local\Microsoft\Windows\Temporary Internet Files\Content.IE5\1B86010Z\MP90040226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1371600" cy="20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mmannlm\AppData\Local\Microsoft\Windows\Temporary Internet Files\Content.IE5\YZC88EI4\MP900438753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" b="17697"/>
          <a:stretch/>
        </p:blipFill>
        <p:spPr bwMode="auto">
          <a:xfrm>
            <a:off x="6477000" y="3657600"/>
            <a:ext cx="2232660" cy="27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choice of case depends on the prepositions' function. </a:t>
            </a:r>
          </a:p>
        </p:txBody>
      </p:sp>
      <p:pic>
        <p:nvPicPr>
          <p:cNvPr id="3074" name="Picture 2" descr="C:\Users\kammannlm\AppData\Local\Microsoft\Windows\Temporary Internet Files\Content.IE5\1B86010Z\MP9004424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2514600" cy="37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Accusative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smtClean="0"/>
              <a:t>there is movement in the sentence, accusative case is used.</a:t>
            </a:r>
          </a:p>
          <a:p>
            <a:endParaRPr lang="en-US" dirty="0"/>
          </a:p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Tag in die </a:t>
            </a:r>
            <a:r>
              <a:rPr lang="en-US" dirty="0" err="1" smtClean="0"/>
              <a:t>Schule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098" name="Picture 2" descr="C:\Users\kammannlm\AppData\Local\Microsoft\Windows\Temporary Internet Files\Content.IE5\C7VJ0WLB\MP9004011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3290744" cy="26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Dative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>
                <a:solidFill>
                  <a:schemeClr val="tx1"/>
                </a:solidFill>
              </a:rPr>
              <a:t>the action is entirely with the area, then it takes the </a:t>
            </a:r>
            <a:r>
              <a:rPr lang="en-US" dirty="0" smtClean="0">
                <a:solidFill>
                  <a:schemeClr val="tx1"/>
                </a:solidFill>
              </a:rPr>
              <a:t>dative.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Zum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Beispiel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Wir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waren</a:t>
            </a:r>
            <a:r>
              <a:rPr lang="en-US" dirty="0" smtClean="0">
                <a:solidFill>
                  <a:schemeClr val="tx1"/>
                </a:solidFill>
              </a:rPr>
              <a:t> den </a:t>
            </a:r>
            <a:r>
              <a:rPr lang="en-US" dirty="0" err="1" smtClean="0">
                <a:solidFill>
                  <a:schemeClr val="tx1"/>
                </a:solidFill>
              </a:rPr>
              <a:t>ganzen</a:t>
            </a:r>
            <a:r>
              <a:rPr lang="en-US" dirty="0" smtClean="0">
                <a:solidFill>
                  <a:schemeClr val="tx1"/>
                </a:solidFill>
              </a:rPr>
              <a:t> Tag in der </a:t>
            </a:r>
            <a:r>
              <a:rPr lang="en-US" dirty="0" err="1" smtClean="0">
                <a:solidFill>
                  <a:schemeClr val="tx1"/>
                </a:solidFill>
              </a:rPr>
              <a:t>Schule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  <p:pic>
        <p:nvPicPr>
          <p:cNvPr id="1026" name="Picture 2" descr="C:\Users\kammannlm\AppData\Local\Microsoft\Windows\Temporary Internet Files\Content.IE5\YZC88EI4\MP900399955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587625" cy="24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20356861">
            <a:off x="841248" y="2039112"/>
            <a:ext cx="3657600" cy="1847088"/>
          </a:xfrm>
        </p:spPr>
        <p:txBody>
          <a:bodyPr/>
          <a:lstStyle/>
          <a:p>
            <a:r>
              <a:rPr lang="en-US" dirty="0" smtClean="0"/>
              <a:t>Accusative:	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am </a:t>
            </a:r>
            <a:r>
              <a:rPr lang="en-US" dirty="0" err="1" smtClean="0"/>
              <a:t>Samstag</a:t>
            </a:r>
            <a:r>
              <a:rPr lang="en-US" dirty="0" smtClean="0"/>
              <a:t> ins Kino.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 rot="748995">
            <a:off x="4735523" y="3410171"/>
            <a:ext cx="3657600" cy="2421653"/>
          </a:xfrm>
        </p:spPr>
        <p:txBody>
          <a:bodyPr/>
          <a:lstStyle/>
          <a:p>
            <a:r>
              <a:rPr lang="en-US" dirty="0" smtClean="0"/>
              <a:t>Dative: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war am </a:t>
            </a:r>
            <a:r>
              <a:rPr lang="en-US" dirty="0" err="1" smtClean="0"/>
              <a:t>Samstag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Kino.</a:t>
            </a:r>
          </a:p>
        </p:txBody>
      </p:sp>
      <p:pic>
        <p:nvPicPr>
          <p:cNvPr id="5122" name="Picture 2" descr="C:\Users\kammannlm\AppData\Local\Microsoft\Windows\Temporary Internet Files\Content.IE5\UB5KO4DO\MP9004310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1753716" cy="262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mmannlm\AppData\Local\Microsoft\Windows\Temporary Internet Files\Content.IE5\YZC88EI4\MP9003992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8200" y="4724400"/>
            <a:ext cx="139065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decide: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488650" cy="4269972"/>
          </a:xfrm>
        </p:spPr>
        <p:txBody>
          <a:bodyPr/>
          <a:lstStyle/>
          <a:p>
            <a:r>
              <a:rPr lang="en-US" dirty="0" smtClean="0"/>
              <a:t>To show motion think of the verb and what it is saying.</a:t>
            </a:r>
          </a:p>
          <a:p>
            <a:r>
              <a:rPr lang="en-US" dirty="0" smtClean="0"/>
              <a:t>The question to ask is </a:t>
            </a:r>
            <a:r>
              <a:rPr lang="en-US" b="1" dirty="0" err="1" smtClean="0"/>
              <a:t>wohin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To be stationary, what does the verb say?  The question to ask is </a:t>
            </a:r>
            <a:r>
              <a:rPr lang="en-US" b="1" dirty="0" err="1" smtClean="0"/>
              <a:t>wo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b="1" dirty="0" smtClean="0"/>
              <a:t>Ask some questions!</a:t>
            </a:r>
            <a:endParaRPr lang="en-US" b="1" dirty="0"/>
          </a:p>
        </p:txBody>
      </p:sp>
      <p:pic>
        <p:nvPicPr>
          <p:cNvPr id="6146" name="Picture 2" descr="C:\Users\kammannlm\AppData\Local\Microsoft\Windows\Temporary Internet Files\Content.IE5\1B86010Z\MP9004309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3" y="304800"/>
            <a:ext cx="1295623" cy="17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ammannlm\AppData\Local\Microsoft\Windows\Temporary Internet Files\Content.IE5\T88FKRVD\MP9004487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1676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warst</a:t>
            </a:r>
            <a:r>
              <a:rPr lang="en-US" dirty="0" smtClean="0"/>
              <a:t> du?</a:t>
            </a:r>
            <a:br>
              <a:rPr lang="en-US" dirty="0" smtClean="0"/>
            </a:br>
            <a:r>
              <a:rPr lang="en-US" sz="2800" b="1" dirty="0" smtClean="0"/>
              <a:t>Using the preposition 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209800"/>
            <a:ext cx="4797552" cy="2228088"/>
          </a:xfrm>
        </p:spPr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smtClean="0"/>
              <a:t>war </a:t>
            </a:r>
            <a:r>
              <a:rPr lang="en-US" dirty="0" smtClean="0"/>
              <a:t>in Dresden. (city)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war in Sachsen. (state)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war in Deutschland. (country)</a:t>
            </a:r>
            <a:endParaRPr lang="en-US" dirty="0"/>
          </a:p>
        </p:txBody>
      </p:sp>
      <p:pic>
        <p:nvPicPr>
          <p:cNvPr id="7170" name="Picture 2" descr="C:\Users\kammannlm\AppData\Local\Microsoft\Windows\Temporary Internet Files\Content.IE5\UB5KO4DO\MP900400798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289175" cy="18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rule…..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91000" y="1752600"/>
            <a:ext cx="3657600" cy="1999488"/>
          </a:xfrm>
        </p:spPr>
        <p:txBody>
          <a:bodyPr/>
          <a:lstStyle/>
          <a:p>
            <a:r>
              <a:rPr lang="en-US" dirty="0" smtClean="0"/>
              <a:t>The preposition in can be followed by the name of a city or town, state or country. 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525982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5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406</TotalTime>
  <Words>467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Sketchbook</vt:lpstr>
      <vt:lpstr>The prepositions in and an</vt:lpstr>
      <vt:lpstr>What are two-way prepositions? </vt:lpstr>
      <vt:lpstr>What to do…..</vt:lpstr>
      <vt:lpstr>Accusative Use</vt:lpstr>
      <vt:lpstr>Dative Use</vt:lpstr>
      <vt:lpstr>Zum Beispiel:</vt:lpstr>
      <vt:lpstr>How to decide:</vt:lpstr>
      <vt:lpstr>Wo warst du? Using the preposition in</vt:lpstr>
      <vt:lpstr>The rule…..</vt:lpstr>
      <vt:lpstr>Rule #2</vt:lpstr>
      <vt:lpstr>Zum Beispiel</vt:lpstr>
      <vt:lpstr>Rule 3</vt:lpstr>
      <vt:lpstr>Zum Beispiel</vt:lpstr>
      <vt:lpstr>Rule 4</vt:lpstr>
      <vt:lpstr>Zum Beispiel</vt:lpstr>
      <vt:lpstr>The cases</vt:lpstr>
      <vt:lpstr>The  singular pronouns</vt:lpstr>
      <vt:lpstr>The plural pronouns</vt:lpstr>
    </vt:vector>
  </TitlesOfParts>
  <Company>Utica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prepositions in and an</dc:title>
  <dc:creator>win7</dc:creator>
  <cp:lastModifiedBy>win7</cp:lastModifiedBy>
  <cp:revision>9</cp:revision>
  <cp:lastPrinted>2014-10-28T16:07:47Z</cp:lastPrinted>
  <dcterms:created xsi:type="dcterms:W3CDTF">2014-10-24T15:26:51Z</dcterms:created>
  <dcterms:modified xsi:type="dcterms:W3CDTF">2014-10-28T17:05:26Z</dcterms:modified>
</cp:coreProperties>
</file>