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75" r:id="rId3"/>
    <p:sldId id="277" r:id="rId4"/>
    <p:sldId id="276" r:id="rId5"/>
    <p:sldId id="278" r:id="rId6"/>
    <p:sldId id="280" r:id="rId7"/>
    <p:sldId id="281" r:id="rId8"/>
    <p:sldId id="282" r:id="rId9"/>
    <p:sldId id="283" r:id="rId10"/>
    <p:sldId id="284" r:id="rId11"/>
    <p:sldId id="286" r:id="rId12"/>
    <p:sldId id="285" r:id="rId13"/>
    <p:sldId id="287" r:id="rId14"/>
    <p:sldId id="288" r:id="rId15"/>
    <p:sldId id="289" r:id="rId16"/>
    <p:sldId id="290" r:id="rId17"/>
    <p:sldId id="291" r:id="rId18"/>
    <p:sldId id="292"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89" d="100"/>
          <a:sy n="89" d="100"/>
        </p:scale>
        <p:origin x="120" y="15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11/2/2016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11/2/2016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11/2/2016</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11/2/2016</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11/2/2016</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11/2/2016</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11/2/2016</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11/2/2016</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11/2/2016</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11/2/2016</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11/2/2016</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11/2/2016</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11/2/2016</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Parables</a:t>
            </a:r>
            <a:endParaRPr lang="en-US" dirty="0"/>
          </a:p>
        </p:txBody>
      </p:sp>
      <p:sp>
        <p:nvSpPr>
          <p:cNvPr id="3" name="Subtitle 2"/>
          <p:cNvSpPr>
            <a:spLocks noGrp="1"/>
          </p:cNvSpPr>
          <p:nvPr>
            <p:ph type="subTitle" idx="1"/>
          </p:nvPr>
        </p:nvSpPr>
        <p:spPr/>
        <p:txBody>
          <a:bodyPr/>
          <a:lstStyle/>
          <a:p>
            <a:r>
              <a:rPr lang="en-US" dirty="0" smtClean="0">
                <a:solidFill>
                  <a:schemeClr val="tx1">
                    <a:lumMod val="50000"/>
                  </a:schemeClr>
                </a:solidFill>
              </a:rPr>
              <a:t>English 12</a:t>
            </a:r>
            <a:endParaRPr lang="en-US"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parable?</a:t>
            </a:r>
          </a:p>
        </p:txBody>
      </p:sp>
      <p:sp>
        <p:nvSpPr>
          <p:cNvPr id="3" name="Content Placeholder 2"/>
          <p:cNvSpPr>
            <a:spLocks noGrp="1"/>
          </p:cNvSpPr>
          <p:nvPr>
            <p:ph sz="half" idx="1"/>
          </p:nvPr>
        </p:nvSpPr>
        <p:spPr/>
        <p:txBody>
          <a:bodyPr/>
          <a:lstStyle/>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endParaRPr lang="en-US" sz="2400" b="1"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If </a:t>
            </a:r>
            <a:r>
              <a:rPr lang="en-US" sz="2400" b="1" dirty="0">
                <a:effectLst>
                  <a:outerShdw blurRad="38100" dist="38100" dir="2700000" algn="tl">
                    <a:srgbClr val="000000">
                      <a:alpha val="43137"/>
                    </a:srgbClr>
                  </a:outerShdw>
                </a:effectLst>
              </a:rPr>
              <a:t>the situation changes, “telling it like it was” becomes irrelevant, but the parable lives on.</a:t>
            </a:r>
            <a:endParaRPr lang="en-US" sz="2400" dirty="0">
              <a:effectLst>
                <a:outerShdw blurRad="38100" dist="38100" dir="2700000" algn="tl">
                  <a:srgbClr val="000000">
                    <a:alpha val="43137"/>
                  </a:srgbClr>
                </a:outerShdw>
              </a:effectLst>
            </a:endParaRP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2612" y="1691640"/>
            <a:ext cx="4648200" cy="2905125"/>
          </a:xfrm>
        </p:spPr>
      </p:pic>
    </p:spTree>
    <p:extLst>
      <p:ext uri="{BB962C8B-B14F-4D97-AF65-F5344CB8AC3E}">
        <p14:creationId xmlns:p14="http://schemas.microsoft.com/office/powerpoint/2010/main" val="242218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parable?</a:t>
            </a:r>
          </a:p>
        </p:txBody>
      </p:sp>
      <p:sp>
        <p:nvSpPr>
          <p:cNvPr id="3" name="Content Placeholder 2"/>
          <p:cNvSpPr>
            <a:spLocks noGrp="1"/>
          </p:cNvSpPr>
          <p:nvPr>
            <p:ph sz="half" idx="1"/>
          </p:nvPr>
        </p:nvSpPr>
        <p:spPr/>
        <p:txBody>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r>
              <a:rPr lang="en-US" b="1" dirty="0" smtClean="0">
                <a:effectLst>
                  <a:outerShdw blurRad="38100" dist="38100" dir="2700000" algn="tl">
                    <a:srgbClr val="000000">
                      <a:alpha val="43137"/>
                    </a:srgbClr>
                  </a:outerShdw>
                </a:effectLst>
                <a:latin typeface="Arial Rounded MT Bold" panose="020F0704030504030204" pitchFamily="34" charset="0"/>
              </a:rPr>
              <a:t>Parables </a:t>
            </a:r>
            <a:r>
              <a:rPr lang="en-US" b="1" dirty="0">
                <a:effectLst>
                  <a:outerShdw blurRad="38100" dist="38100" dir="2700000" algn="tl">
                    <a:srgbClr val="000000">
                      <a:alpha val="43137"/>
                    </a:srgbClr>
                  </a:outerShdw>
                </a:effectLst>
                <a:latin typeface="Arial Rounded MT Bold" panose="020F0704030504030204" pitchFamily="34" charset="0"/>
              </a:rPr>
              <a:t>have a time-release effect; they plant seeds that sprout later.</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5413" y="2185314"/>
            <a:ext cx="4648200" cy="3477972"/>
          </a:xfrm>
        </p:spPr>
      </p:pic>
    </p:spTree>
    <p:extLst>
      <p:ext uri="{BB962C8B-B14F-4D97-AF65-F5344CB8AC3E}">
        <p14:creationId xmlns:p14="http://schemas.microsoft.com/office/powerpoint/2010/main" val="194657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parable?</a:t>
            </a:r>
            <a:endParaRPr lang="en-US" dirty="0"/>
          </a:p>
        </p:txBody>
      </p:sp>
      <p:sp>
        <p:nvSpPr>
          <p:cNvPr id="3" name="Content Placeholder 2"/>
          <p:cNvSpPr>
            <a:spLocks noGrp="1"/>
          </p:cNvSpPr>
          <p:nvPr>
            <p:ph sz="half" idx="1"/>
          </p:nvPr>
        </p:nvSpPr>
        <p:spPr/>
        <p:txBody>
          <a:bodyPr/>
          <a:lstStyle/>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endParaRPr lang="en-US" sz="2400" b="1"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Parables </a:t>
            </a:r>
            <a:r>
              <a:rPr lang="en-US" sz="2400" b="1" dirty="0">
                <a:effectLst>
                  <a:outerShdw blurRad="38100" dist="38100" dir="2700000" algn="tl">
                    <a:srgbClr val="000000">
                      <a:alpha val="43137"/>
                    </a:srgbClr>
                  </a:outerShdw>
                </a:effectLst>
              </a:rPr>
              <a:t>allow you to make statements that would otherwise get you in trouble.</a:t>
            </a:r>
            <a:endParaRPr lang="en-US" sz="2400" dirty="0">
              <a:effectLst>
                <a:outerShdw blurRad="38100" dist="38100" dir="2700000" algn="tl">
                  <a:srgbClr val="000000">
                    <a:alpha val="43137"/>
                  </a:srgbClr>
                </a:outerShdw>
              </a:effectLst>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5012" y="533400"/>
            <a:ext cx="4648200" cy="2613042"/>
          </a:xfrm>
        </p:spPr>
      </p:pic>
    </p:spTree>
    <p:extLst>
      <p:ext uri="{BB962C8B-B14F-4D97-AF65-F5344CB8AC3E}">
        <p14:creationId xmlns:p14="http://schemas.microsoft.com/office/powerpoint/2010/main" val="6206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parable</a:t>
            </a:r>
            <a:endParaRPr lang="en-US" dirty="0"/>
          </a:p>
        </p:txBody>
      </p:sp>
      <p:sp>
        <p:nvSpPr>
          <p:cNvPr id="3" name="Content Placeholder 2"/>
          <p:cNvSpPr>
            <a:spLocks noGrp="1"/>
          </p:cNvSpPr>
          <p:nvPr>
            <p:ph sz="half" idx="1"/>
          </p:nvPr>
        </p:nvSpPr>
        <p:spPr/>
        <p:txBody>
          <a:bodyPr/>
          <a:lstStyle/>
          <a:p>
            <a:pPr marL="0" indent="0" algn="ctr">
              <a:buNone/>
            </a:pPr>
            <a:r>
              <a:rPr lang="en-US" b="1" dirty="0">
                <a:effectLst>
                  <a:outerShdw blurRad="38100" dist="38100" dir="2700000" algn="tl">
                    <a:srgbClr val="000000">
                      <a:alpha val="43137"/>
                    </a:srgbClr>
                  </a:outerShdw>
                </a:effectLst>
              </a:rPr>
              <a:t>Step 1</a:t>
            </a:r>
          </a:p>
          <a:p>
            <a:pPr marL="0" indent="0" algn="ctr">
              <a:buNone/>
            </a:pPr>
            <a:r>
              <a:rPr lang="en-US" dirty="0"/>
              <a:t>Write or type out the moral of the story. If the spiritual or religious lesson is already written in parable form, read the parable and extract the meaning from it. This will be your starting point, or the foundation of your parable.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6412" y="2374900"/>
            <a:ext cx="4648200" cy="3098800"/>
          </a:xfrm>
        </p:spPr>
      </p:pic>
    </p:spTree>
    <p:extLst>
      <p:ext uri="{BB962C8B-B14F-4D97-AF65-F5344CB8AC3E}">
        <p14:creationId xmlns:p14="http://schemas.microsoft.com/office/powerpoint/2010/main" val="234103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parable</a:t>
            </a:r>
          </a:p>
        </p:txBody>
      </p:sp>
      <p:sp>
        <p:nvSpPr>
          <p:cNvPr id="3" name="Content Placeholder 2"/>
          <p:cNvSpPr>
            <a:spLocks noGrp="1"/>
          </p:cNvSpPr>
          <p:nvPr>
            <p:ph sz="half" idx="1"/>
          </p:nvPr>
        </p:nvSpPr>
        <p:spPr/>
        <p:txBody>
          <a:bodyPr/>
          <a:lstStyle/>
          <a:p>
            <a:pPr marL="0" indent="0" algn="ctr">
              <a:buNone/>
            </a:pPr>
            <a:r>
              <a:rPr lang="en-US" b="1" dirty="0">
                <a:effectLst>
                  <a:outerShdw blurRad="38100" dist="38100" dir="2700000" algn="tl">
                    <a:srgbClr val="000000">
                      <a:alpha val="43137"/>
                    </a:srgbClr>
                  </a:outerShdw>
                </a:effectLst>
              </a:rPr>
              <a:t>Step 2</a:t>
            </a:r>
          </a:p>
          <a:p>
            <a:pPr marL="0" indent="0" algn="ctr">
              <a:buNone/>
            </a:pPr>
            <a:r>
              <a:rPr lang="en-US" dirty="0">
                <a:effectLst>
                  <a:outerShdw blurRad="38100" dist="38100" dir="2700000" algn="tl">
                    <a:srgbClr val="000000">
                      <a:alpha val="43137"/>
                    </a:srgbClr>
                  </a:outerShdw>
                </a:effectLst>
              </a:rPr>
              <a:t>Know your audience. Who are you writing the parable for? Do you want to </a:t>
            </a:r>
            <a:r>
              <a:rPr lang="en-US" dirty="0" smtClean="0">
                <a:effectLst>
                  <a:outerShdw blurRad="38100" dist="38100" dir="2700000" algn="tl">
                    <a:srgbClr val="000000">
                      <a:alpha val="43137"/>
                    </a:srgbClr>
                  </a:outerShdw>
                </a:effectLst>
              </a:rPr>
              <a:t>reach children, </a:t>
            </a:r>
            <a:r>
              <a:rPr lang="en-US" dirty="0">
                <a:effectLst>
                  <a:outerShdw blurRad="38100" dist="38100" dir="2700000" algn="tl">
                    <a:srgbClr val="000000">
                      <a:alpha val="43137"/>
                    </a:srgbClr>
                  </a:outerShdw>
                </a:effectLst>
              </a:rPr>
              <a:t>teens or adults? Do you want your parable to reach all people, or just to a specific group? Knowing this will help you develop a story that is appropriate for your audience. </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80212" y="2819400"/>
            <a:ext cx="4648200" cy="2905125"/>
          </a:xfrm>
        </p:spPr>
      </p:pic>
    </p:spTree>
    <p:extLst>
      <p:ext uri="{BB962C8B-B14F-4D97-AF65-F5344CB8AC3E}">
        <p14:creationId xmlns:p14="http://schemas.microsoft.com/office/powerpoint/2010/main" val="178746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parable</a:t>
            </a:r>
            <a:endParaRPr lang="en-US" dirty="0"/>
          </a:p>
        </p:txBody>
      </p:sp>
      <p:sp>
        <p:nvSpPr>
          <p:cNvPr id="3" name="Content Placeholder 2"/>
          <p:cNvSpPr>
            <a:spLocks noGrp="1"/>
          </p:cNvSpPr>
          <p:nvPr>
            <p:ph sz="half" idx="1"/>
          </p:nvPr>
        </p:nvSpPr>
        <p:spPr/>
        <p:txBody>
          <a:bodyPr/>
          <a:lstStyle/>
          <a:p>
            <a:pPr marL="0" indent="0" algn="ctr">
              <a:buNone/>
            </a:pPr>
            <a:r>
              <a:rPr lang="en-US" sz="2400" b="1" dirty="0">
                <a:effectLst>
                  <a:outerShdw blurRad="38100" dist="38100" dir="2700000" algn="tl">
                    <a:srgbClr val="000000">
                      <a:alpha val="43137"/>
                    </a:srgbClr>
                  </a:outerShdw>
                </a:effectLst>
              </a:rPr>
              <a:t>Step 3</a:t>
            </a:r>
          </a:p>
          <a:p>
            <a:pPr marL="0" indent="0" algn="ctr">
              <a:buNone/>
            </a:pPr>
            <a:r>
              <a:rPr lang="en-US" dirty="0">
                <a:effectLst>
                  <a:outerShdw blurRad="38100" dist="38100" dir="2700000" algn="tl">
                    <a:srgbClr val="000000">
                      <a:alpha val="43137"/>
                    </a:srgbClr>
                  </a:outerShdw>
                </a:effectLst>
              </a:rPr>
              <a:t>Spend some time brainstorming. If you have a spiritual concept, such as "we are all connected," think of ways that you see that in your day-to-day life. How do you, yourself, understand the concept or lesson that you want to develop into a story? Think of ways that you've received the lesson in your life. Nature is a great teacher of many spiritual lessons.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2819400"/>
            <a:ext cx="4648200" cy="3087732"/>
          </a:xfrm>
        </p:spPr>
      </p:pic>
    </p:spTree>
    <p:extLst>
      <p:ext uri="{BB962C8B-B14F-4D97-AF65-F5344CB8AC3E}">
        <p14:creationId xmlns:p14="http://schemas.microsoft.com/office/powerpoint/2010/main" val="15807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parable</a:t>
            </a:r>
            <a:endParaRPr lang="en-US" dirty="0"/>
          </a:p>
        </p:txBody>
      </p:sp>
      <p:sp>
        <p:nvSpPr>
          <p:cNvPr id="3" name="Content Placeholder 2"/>
          <p:cNvSpPr>
            <a:spLocks noGrp="1"/>
          </p:cNvSpPr>
          <p:nvPr>
            <p:ph sz="half" idx="1"/>
          </p:nvPr>
        </p:nvSpPr>
        <p:spPr/>
        <p:txBody>
          <a:bodyPr/>
          <a:lstStyle/>
          <a:p>
            <a:pPr marL="0" indent="0" algn="ctr">
              <a:buNone/>
            </a:pPr>
            <a:r>
              <a:rPr lang="en-US" sz="2800" b="1" dirty="0">
                <a:effectLst>
                  <a:outerShdw blurRad="38100" dist="38100" dir="2700000" algn="tl">
                    <a:srgbClr val="000000">
                      <a:alpha val="43137"/>
                    </a:srgbClr>
                  </a:outerShdw>
                </a:effectLst>
              </a:rPr>
              <a:t>Step 4</a:t>
            </a:r>
          </a:p>
          <a:p>
            <a:pPr marL="0" indent="0" algn="ctr">
              <a:buNone/>
            </a:pPr>
            <a:r>
              <a:rPr lang="en-US" dirty="0">
                <a:effectLst>
                  <a:outerShdw blurRad="38100" dist="38100" dir="2700000" algn="tl">
                    <a:srgbClr val="000000">
                      <a:alpha val="43137"/>
                    </a:srgbClr>
                  </a:outerShdw>
                </a:effectLst>
              </a:rPr>
              <a:t>Develop your story. Keep it simple. The characters don't have to be actual people. You can use nature or animals to tell the story, if you wish. Be creative.  Also, you can illustrate the story by using dialog between two people. Recall a time when you were given a lesson by another person. How did they reveal the story to you? What was the dialog like between you? See if you can re-create it in the story.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3" y="2379484"/>
            <a:ext cx="4648200" cy="3089631"/>
          </a:xfrm>
        </p:spPr>
      </p:pic>
    </p:spTree>
    <p:extLst>
      <p:ext uri="{BB962C8B-B14F-4D97-AF65-F5344CB8AC3E}">
        <p14:creationId xmlns:p14="http://schemas.microsoft.com/office/powerpoint/2010/main" val="20468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parable</a:t>
            </a:r>
            <a:endParaRPr lang="en-US" dirty="0"/>
          </a:p>
        </p:txBody>
      </p:sp>
      <p:sp>
        <p:nvSpPr>
          <p:cNvPr id="3" name="Content Placeholder 2"/>
          <p:cNvSpPr>
            <a:spLocks noGrp="1"/>
          </p:cNvSpPr>
          <p:nvPr>
            <p:ph sz="half" idx="1"/>
          </p:nvPr>
        </p:nvSpPr>
        <p:spPr/>
        <p:txBody>
          <a:bodyPr/>
          <a:lstStyle/>
          <a:p>
            <a:pPr marL="0" indent="0" algn="ctr">
              <a:buNone/>
            </a:pPr>
            <a:endParaRPr lang="en-US" dirty="0" smtClean="0"/>
          </a:p>
          <a:p>
            <a:pPr marL="0" indent="0" algn="ctr">
              <a:buNone/>
            </a:pPr>
            <a:endParaRPr lang="en-US" dirty="0"/>
          </a:p>
          <a:p>
            <a:pPr marL="0" indent="0" algn="ctr">
              <a:buNone/>
            </a:pPr>
            <a:r>
              <a:rPr lang="en-US" b="1" dirty="0" smtClean="0"/>
              <a:t>Step </a:t>
            </a:r>
            <a:r>
              <a:rPr lang="en-US" b="1" dirty="0"/>
              <a:t>5</a:t>
            </a:r>
          </a:p>
          <a:p>
            <a:pPr marL="0" indent="0" algn="ctr">
              <a:buNone/>
            </a:pPr>
            <a:r>
              <a:rPr lang="en-US" dirty="0"/>
              <a:t>Parables are more effective when written short. Tell your story in 400 words or less. </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63308" y="3048000"/>
            <a:ext cx="3582923" cy="2464585"/>
          </a:xfrm>
        </p:spPr>
      </p:pic>
    </p:spTree>
    <p:extLst>
      <p:ext uri="{BB962C8B-B14F-4D97-AF65-F5344CB8AC3E}">
        <p14:creationId xmlns:p14="http://schemas.microsoft.com/office/powerpoint/2010/main" val="4913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parable</a:t>
            </a:r>
            <a:endParaRPr lang="en-US" dirty="0"/>
          </a:p>
        </p:txBody>
      </p:sp>
      <p:sp>
        <p:nvSpPr>
          <p:cNvPr id="3" name="Content Placeholder 2"/>
          <p:cNvSpPr>
            <a:spLocks noGrp="1"/>
          </p:cNvSpPr>
          <p:nvPr>
            <p:ph sz="half" idx="1"/>
          </p:nvPr>
        </p:nvSpPr>
        <p:spPr/>
        <p:txBody>
          <a:bodyPr/>
          <a:lstStyle/>
          <a:p>
            <a:pPr marL="0" indent="0">
              <a:buNone/>
            </a:pPr>
            <a:r>
              <a:rPr lang="en-US" dirty="0">
                <a:effectLst>
                  <a:outerShdw blurRad="38100" dist="38100" dir="2700000" algn="tl">
                    <a:srgbClr val="000000">
                      <a:alpha val="43137"/>
                    </a:srgbClr>
                  </a:outerShdw>
                </a:effectLst>
              </a:rPr>
              <a:t> </a:t>
            </a:r>
          </a:p>
          <a:p>
            <a:pPr marL="0" indent="0">
              <a:buNone/>
            </a:pPr>
            <a:r>
              <a:rPr lang="en-US" b="1" dirty="0">
                <a:effectLst>
                  <a:outerShdw blurRad="38100" dist="38100" dir="2700000" algn="tl">
                    <a:srgbClr val="000000">
                      <a:alpha val="43137"/>
                    </a:srgbClr>
                  </a:outerShdw>
                </a:effectLst>
              </a:rPr>
              <a:t>Step 6</a:t>
            </a:r>
          </a:p>
          <a:p>
            <a:pPr marL="0" indent="0">
              <a:buNone/>
            </a:pPr>
            <a:r>
              <a:rPr lang="en-US" dirty="0">
                <a:effectLst>
                  <a:outerShdw blurRad="38100" dist="38100" dir="2700000" algn="tl">
                    <a:srgbClr val="000000">
                      <a:alpha val="43137"/>
                    </a:srgbClr>
                  </a:outerShdw>
                </a:effectLst>
              </a:rPr>
              <a:t>After you are done with your story, have someone read it. Does it make your reader inspired, or think a different way? Inspiration is key to a great parable. </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05290" y="4267200"/>
            <a:ext cx="4648200" cy="1519282"/>
          </a:xfrm>
        </p:spPr>
      </p:pic>
    </p:spTree>
    <p:extLst>
      <p:ext uri="{BB962C8B-B14F-4D97-AF65-F5344CB8AC3E}">
        <p14:creationId xmlns:p14="http://schemas.microsoft.com/office/powerpoint/2010/main" val="5432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parable? </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89012" y="2514600"/>
            <a:ext cx="4645025" cy="3096683"/>
          </a:xfrm>
        </p:spPr>
      </p:pic>
      <p:sp>
        <p:nvSpPr>
          <p:cNvPr id="4" name="Content Placeholder 3"/>
          <p:cNvSpPr>
            <a:spLocks noGrp="1"/>
          </p:cNvSpPr>
          <p:nvPr>
            <p:ph sz="half" idx="2"/>
          </p:nvPr>
        </p:nvSpPr>
        <p:spPr/>
        <p:txBody>
          <a:bodyPr/>
          <a:lstStyle/>
          <a:p>
            <a:pPr marL="0" indent="0">
              <a:buNone/>
            </a:pPr>
            <a:endParaRPr lang="en-US" dirty="0" smtClean="0"/>
          </a:p>
          <a:p>
            <a:pPr marL="0" indent="0">
              <a:buNone/>
            </a:pPr>
            <a:endParaRPr lang="en-US" dirty="0"/>
          </a:p>
          <a:p>
            <a:pPr marL="0" indent="0" algn="ctr">
              <a:buNone/>
            </a:pPr>
            <a:r>
              <a:rPr lang="en-US" dirty="0" smtClean="0">
                <a:latin typeface="Arial Rounded MT Bold" panose="020F0704030504030204" pitchFamily="34" charset="0"/>
              </a:rPr>
              <a:t>The </a:t>
            </a:r>
            <a:r>
              <a:rPr lang="en-US" dirty="0">
                <a:latin typeface="Arial Rounded MT Bold" panose="020F0704030504030204" pitchFamily="34" charset="0"/>
              </a:rPr>
              <a:t>word "parable" comes from the Greek word παραβ</a:t>
            </a:r>
            <a:r>
              <a:rPr lang="en-US" dirty="0" err="1">
                <a:latin typeface="Arial Rounded MT Bold" panose="020F0704030504030204" pitchFamily="34" charset="0"/>
              </a:rPr>
              <a:t>ολη</a:t>
            </a:r>
            <a:r>
              <a:rPr lang="en-US" dirty="0">
                <a:latin typeface="Arial Rounded MT Bold" panose="020F0704030504030204" pitchFamily="34" charset="0"/>
              </a:rPr>
              <a:t> </a:t>
            </a:r>
            <a:r>
              <a:rPr lang="en-US" i="1" dirty="0" err="1">
                <a:latin typeface="Arial Rounded MT Bold" panose="020F0704030504030204" pitchFamily="34" charset="0"/>
              </a:rPr>
              <a:t>parabolee</a:t>
            </a:r>
            <a:r>
              <a:rPr lang="en-US" dirty="0">
                <a:latin typeface="Arial Rounded MT Bold" panose="020F0704030504030204" pitchFamily="34" charset="0"/>
              </a:rPr>
              <a:t>. In the Greek </a:t>
            </a:r>
            <a:r>
              <a:rPr lang="en-US" i="1" dirty="0">
                <a:latin typeface="Arial Rounded MT Bold" panose="020F0704030504030204" pitchFamily="34" charset="0"/>
              </a:rPr>
              <a:t>para</a:t>
            </a:r>
            <a:r>
              <a:rPr lang="en-US" dirty="0">
                <a:latin typeface="Arial Rounded MT Bold" panose="020F0704030504030204" pitchFamily="34" charset="0"/>
              </a:rPr>
              <a:t> means beside, and </a:t>
            </a:r>
            <a:r>
              <a:rPr lang="en-US" i="1" dirty="0" err="1">
                <a:latin typeface="Arial Rounded MT Bold" panose="020F0704030504030204" pitchFamily="34" charset="0"/>
              </a:rPr>
              <a:t>ballo</a:t>
            </a:r>
            <a:r>
              <a:rPr lang="en-US" dirty="0">
                <a:latin typeface="Arial Rounded MT Bold" panose="020F0704030504030204" pitchFamily="34" charset="0"/>
              </a:rPr>
              <a:t> means to cast or throw. So </a:t>
            </a:r>
            <a:r>
              <a:rPr lang="en-US" i="1" dirty="0">
                <a:latin typeface="Arial Rounded MT Bold" panose="020F0704030504030204" pitchFamily="34" charset="0"/>
              </a:rPr>
              <a:t>parable</a:t>
            </a:r>
            <a:r>
              <a:rPr lang="en-US" dirty="0">
                <a:latin typeface="Arial Rounded MT Bold" panose="020F0704030504030204" pitchFamily="34" charset="0"/>
              </a:rPr>
              <a:t> means to cast beside</a:t>
            </a:r>
            <a:r>
              <a:rPr lang="en-US" dirty="0"/>
              <a:t>.</a:t>
            </a:r>
          </a:p>
          <a:p>
            <a:endParaRPr lang="en-US" dirty="0"/>
          </a:p>
        </p:txBody>
      </p:sp>
    </p:spTree>
    <p:extLst>
      <p:ext uri="{BB962C8B-B14F-4D97-AF65-F5344CB8AC3E}">
        <p14:creationId xmlns:p14="http://schemas.microsoft.com/office/powerpoint/2010/main" val="7820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Parable</a:t>
            </a:r>
            <a:endParaRPr lang="en-US" dirty="0"/>
          </a:p>
        </p:txBody>
      </p:sp>
      <p:sp>
        <p:nvSpPr>
          <p:cNvPr id="3" name="Content Placeholder 2"/>
          <p:cNvSpPr>
            <a:spLocks noGrp="1"/>
          </p:cNvSpPr>
          <p:nvPr>
            <p:ph sz="half" idx="1"/>
          </p:nvPr>
        </p:nvSpPr>
        <p:spPr/>
        <p:txBody>
          <a:bodyPr/>
          <a:lstStyle/>
          <a:p>
            <a:pPr marL="0" indent="0" algn="ctr">
              <a:buNone/>
            </a:pP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P</a:t>
            </a:r>
            <a:r>
              <a:rPr lang="en-US" i="1" dirty="0" smtClean="0">
                <a:effectLst>
                  <a:outerShdw blurRad="38100" dist="38100" dir="2700000" algn="tl">
                    <a:srgbClr val="000000">
                      <a:alpha val="43137"/>
                    </a:srgbClr>
                  </a:outerShdw>
                </a:effectLst>
                <a:latin typeface="Arial Rounded MT Bold" panose="020F0704030504030204" pitchFamily="34" charset="0"/>
              </a:rPr>
              <a:t>arable</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means to cast a familiar idea beside an unfamiliar idea in such a way that the comparison helps people to better understand and grasp the unfamiliar idea.</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3" y="2374900"/>
            <a:ext cx="4648200" cy="3098800"/>
          </a:xfrm>
        </p:spPr>
      </p:pic>
    </p:spTree>
    <p:extLst>
      <p:ext uri="{BB962C8B-B14F-4D97-AF65-F5344CB8AC3E}">
        <p14:creationId xmlns:p14="http://schemas.microsoft.com/office/powerpoint/2010/main" val="33836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Parables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0012" y="2514600"/>
            <a:ext cx="3048000" cy="3048000"/>
          </a:xfrm>
        </p:spPr>
      </p:pic>
      <p:sp>
        <p:nvSpPr>
          <p:cNvPr id="4" name="Content Placeholder 3"/>
          <p:cNvSpPr>
            <a:spLocks noGrp="1"/>
          </p:cNvSpPr>
          <p:nvPr>
            <p:ph sz="half" idx="2"/>
          </p:nvPr>
        </p:nvSpPr>
        <p:spPr/>
        <p:txBody>
          <a:bodyPr>
            <a:normAutofit/>
          </a:bodyPr>
          <a:lstStyle/>
          <a:p>
            <a:pPr marL="0" indent="0" algn="ctr">
              <a:buNone/>
            </a:pPr>
            <a:r>
              <a:rPr lang="en-US" dirty="0" smtClean="0">
                <a:effectLst>
                  <a:outerShdw blurRad="38100" dist="38100" dir="2700000" algn="tl">
                    <a:srgbClr val="000000">
                      <a:alpha val="43137"/>
                    </a:srgbClr>
                  </a:outerShdw>
                </a:effectLst>
                <a:latin typeface="Arial Rounded MT Bold" panose="020F0704030504030204" pitchFamily="34" charset="0"/>
              </a:rPr>
              <a:t>A </a:t>
            </a:r>
            <a:r>
              <a:rPr lang="en-US" dirty="0">
                <a:effectLst>
                  <a:outerShdw blurRad="38100" dist="38100" dir="2700000" algn="tl">
                    <a:srgbClr val="000000">
                      <a:alpha val="43137"/>
                    </a:srgbClr>
                  </a:outerShdw>
                </a:effectLst>
                <a:latin typeface="Arial Rounded MT Bold" panose="020F0704030504030204" pitchFamily="34" charset="0"/>
              </a:rPr>
              <a:t>simple story is told, certain features of which are </a:t>
            </a:r>
            <a:r>
              <a:rPr lang="en-US" i="1" dirty="0">
                <a:effectLst>
                  <a:outerShdw blurRad="38100" dist="38100" dir="2700000" algn="tl">
                    <a:srgbClr val="000000">
                      <a:alpha val="43137"/>
                    </a:srgbClr>
                  </a:outerShdw>
                </a:effectLst>
                <a:latin typeface="Arial Rounded MT Bold" panose="020F0704030504030204" pitchFamily="34" charset="0"/>
              </a:rPr>
              <a:t>analogous or parallel</a:t>
            </a:r>
            <a:r>
              <a:rPr lang="en-US" dirty="0">
                <a:effectLst>
                  <a:outerShdw blurRad="38100" dist="38100" dir="2700000" algn="tl">
                    <a:srgbClr val="000000">
                      <a:alpha val="43137"/>
                    </a:srgbClr>
                  </a:outerShdw>
                </a:effectLst>
                <a:latin typeface="Arial Rounded MT Bold" panose="020F0704030504030204" pitchFamily="34" charset="0"/>
              </a:rPr>
              <a:t> to the points or principles one wishes to drive home.</a:t>
            </a:r>
          </a:p>
          <a:p>
            <a:endParaRPr lang="en-US" dirty="0"/>
          </a:p>
        </p:txBody>
      </p:sp>
    </p:spTree>
    <p:extLst>
      <p:ext uri="{BB962C8B-B14F-4D97-AF65-F5344CB8AC3E}">
        <p14:creationId xmlns:p14="http://schemas.microsoft.com/office/powerpoint/2010/main" val="254311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How </a:t>
            </a:r>
            <a:r>
              <a:rPr lang="en-US" i="1" dirty="0"/>
              <a:t>Does a Parable Work?</a:t>
            </a:r>
            <a:r>
              <a:rPr lang="en-US" dirty="0"/>
              <a:t/>
            </a:r>
            <a:br>
              <a:rPr lang="en-US" dirty="0"/>
            </a:br>
            <a:endParaRPr lang="en-US" dirty="0"/>
          </a:p>
        </p:txBody>
      </p:sp>
      <p:sp>
        <p:nvSpPr>
          <p:cNvPr id="3" name="Content Placeholder 2"/>
          <p:cNvSpPr>
            <a:spLocks noGrp="1"/>
          </p:cNvSpPr>
          <p:nvPr>
            <p:ph sz="half"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dirty="0" smtClean="0">
                <a:effectLst>
                  <a:outerShdw blurRad="38100" dist="38100" dir="2700000" algn="tl">
                    <a:srgbClr val="000000">
                      <a:alpha val="43137"/>
                    </a:srgbClr>
                  </a:outerShdw>
                </a:effectLst>
                <a:latin typeface="Arial Rounded MT Bold" panose="020F0704030504030204" pitchFamily="34" charset="0"/>
              </a:rPr>
              <a:t>Who tells parables? Where do we most hear them? </a:t>
            </a:r>
          </a:p>
          <a:p>
            <a:pPr marL="0" indent="0" algn="ctr">
              <a:buNone/>
            </a:pPr>
            <a:r>
              <a:rPr lang="en-US" dirty="0" smtClean="0">
                <a:effectLst>
                  <a:outerShdw blurRad="38100" dist="38100" dir="2700000" algn="tl">
                    <a:srgbClr val="000000">
                      <a:alpha val="43137"/>
                    </a:srgbClr>
                  </a:outerShdw>
                </a:effectLst>
                <a:latin typeface="Arial Rounded MT Bold" panose="020F0704030504030204" pitchFamily="34" charset="0"/>
              </a:rPr>
              <a:t>All cultures and all countries use parables. </a:t>
            </a:r>
            <a:endParaRPr lang="en-US"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5413" y="2616994"/>
            <a:ext cx="4648200" cy="2614612"/>
          </a:xfrm>
        </p:spPr>
      </p:pic>
    </p:spTree>
    <p:extLst>
      <p:ext uri="{BB962C8B-B14F-4D97-AF65-F5344CB8AC3E}">
        <p14:creationId xmlns:p14="http://schemas.microsoft.com/office/powerpoint/2010/main" val="31691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interpret a parable</a:t>
            </a:r>
            <a:endParaRPr lang="en-US" dirty="0"/>
          </a:p>
        </p:txBody>
      </p:sp>
      <p:sp>
        <p:nvSpPr>
          <p:cNvPr id="3" name="Content Placeholder 2"/>
          <p:cNvSpPr>
            <a:spLocks noGrp="1"/>
          </p:cNvSpPr>
          <p:nvPr>
            <p:ph sz="half" idx="1"/>
          </p:nvPr>
        </p:nvSpPr>
        <p:spPr/>
        <p:txBody>
          <a:bodyPr/>
          <a:lstStyle/>
          <a:p>
            <a:pPr marL="0" indent="0" algn="ctr">
              <a:buNone/>
            </a:pPr>
            <a:r>
              <a:rPr lang="en-US" dirty="0" smtClean="0">
                <a:effectLst>
                  <a:outerShdw blurRad="38100" dist="38100" dir="2700000" algn="tl">
                    <a:srgbClr val="000000">
                      <a:alpha val="43137"/>
                    </a:srgbClr>
                  </a:outerShdw>
                </a:effectLst>
                <a:latin typeface="Arial Rounded MT Bold" panose="020F0704030504030204" pitchFamily="34" charset="0"/>
              </a:rPr>
              <a:t>It </a:t>
            </a:r>
            <a:r>
              <a:rPr lang="en-US" dirty="0">
                <a:effectLst>
                  <a:outerShdw blurRad="38100" dist="38100" dir="2700000" algn="tl">
                    <a:srgbClr val="000000">
                      <a:alpha val="43137"/>
                    </a:srgbClr>
                  </a:outerShdw>
                </a:effectLst>
                <a:latin typeface="Arial Rounded MT Bold" panose="020F0704030504030204" pitchFamily="34" charset="0"/>
              </a:rPr>
              <a:t>is important to understand that in a parable there are certain features that carry the moral or point</a:t>
            </a:r>
            <a:r>
              <a:rPr lang="en-US" dirty="0" smtClean="0">
                <a:effectLst>
                  <a:outerShdw blurRad="38100" dist="38100" dir="2700000" algn="tl">
                    <a:srgbClr val="000000">
                      <a:alpha val="43137"/>
                    </a:srgbClr>
                  </a:outerShdw>
                </a:effectLst>
                <a:latin typeface="Arial Rounded MT Bold" panose="020F0704030504030204" pitchFamily="34" charset="0"/>
              </a:rPr>
              <a:t>.</a:t>
            </a:r>
          </a:p>
          <a:p>
            <a:pPr marL="0" indent="0" algn="ctr">
              <a:buNone/>
            </a:pP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Other details are there simply to make the story vivid, memorable, and complete in the mind's eye of the hearer</a:t>
            </a:r>
            <a:r>
              <a:rPr lang="en-US" dirty="0" smtClean="0">
                <a:effectLst>
                  <a:outerShdw blurRad="38100" dist="38100" dir="2700000" algn="tl">
                    <a:srgbClr val="000000">
                      <a:alpha val="43137"/>
                    </a:srgbClr>
                  </a:outerShdw>
                </a:effectLst>
                <a:latin typeface="Arial Rounded MT Bold" panose="020F0704030504030204" pitchFamily="34" charset="0"/>
              </a:rPr>
              <a:t>.</a:t>
            </a:r>
          </a:p>
          <a:p>
            <a:pPr marL="0" indent="0" algn="ctr">
              <a:buNone/>
            </a:pP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We should interpret the parables according to the simple principles they are meant to teach. </a:t>
            </a:r>
            <a:endParaRPr lang="en-US"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3" y="2181225"/>
            <a:ext cx="4648200" cy="3486150"/>
          </a:xfrm>
        </p:spPr>
      </p:pic>
    </p:spTree>
    <p:extLst>
      <p:ext uri="{BB962C8B-B14F-4D97-AF65-F5344CB8AC3E}">
        <p14:creationId xmlns:p14="http://schemas.microsoft.com/office/powerpoint/2010/main" val="362111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parable?</a:t>
            </a:r>
          </a:p>
        </p:txBody>
      </p:sp>
      <p:sp>
        <p:nvSpPr>
          <p:cNvPr id="3" name="Content Placeholder 2"/>
          <p:cNvSpPr>
            <a:spLocks noGrp="1"/>
          </p:cNvSpPr>
          <p:nvPr>
            <p:ph sz="half" idx="1"/>
          </p:nvPr>
        </p:nvSpPr>
        <p:spPr/>
        <p:txBody>
          <a:bodyPr/>
          <a:lstStyle/>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endParaRPr lang="en-US" sz="2400" b="1"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It </a:t>
            </a:r>
            <a:r>
              <a:rPr lang="en-US" sz="2400" b="1" dirty="0">
                <a:effectLst>
                  <a:outerShdw blurRad="38100" dist="38100" dir="2700000" algn="tl">
                    <a:srgbClr val="000000">
                      <a:alpha val="43137"/>
                    </a:srgbClr>
                  </a:outerShdw>
                </a:effectLst>
              </a:rPr>
              <a:t>was the style of teaching of the day.</a:t>
            </a:r>
            <a:endParaRPr lang="en-US" sz="2400" dirty="0">
              <a:effectLst>
                <a:outerShdw blurRad="38100" dist="38100" dir="2700000" algn="tl">
                  <a:srgbClr val="000000">
                    <a:alpha val="43137"/>
                  </a:srgbClr>
                </a:outerShdw>
              </a:effectLst>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3" y="2257485"/>
            <a:ext cx="4648200" cy="3333630"/>
          </a:xfrm>
        </p:spPr>
      </p:pic>
    </p:spTree>
    <p:extLst>
      <p:ext uri="{BB962C8B-B14F-4D97-AF65-F5344CB8AC3E}">
        <p14:creationId xmlns:p14="http://schemas.microsoft.com/office/powerpoint/2010/main" val="9171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parable?</a:t>
            </a:r>
          </a:p>
        </p:txBody>
      </p:sp>
      <p:sp>
        <p:nvSpPr>
          <p:cNvPr id="3" name="Content Placeholder 2"/>
          <p:cNvSpPr>
            <a:spLocks noGrp="1"/>
          </p:cNvSpPr>
          <p:nvPr>
            <p:ph sz="half" idx="1"/>
          </p:nvPr>
        </p:nvSpPr>
        <p:spPr/>
        <p:txBody>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r>
              <a:rPr lang="en-US" b="1" dirty="0" smtClean="0">
                <a:effectLst>
                  <a:outerShdw blurRad="38100" dist="38100" dir="2700000" algn="tl">
                    <a:srgbClr val="000000">
                      <a:alpha val="43137"/>
                    </a:srgbClr>
                  </a:outerShdw>
                </a:effectLst>
                <a:latin typeface="Arial Rounded MT Bold" panose="020F0704030504030204" pitchFamily="34" charset="0"/>
              </a:rPr>
              <a:t>Parables </a:t>
            </a:r>
            <a:r>
              <a:rPr lang="en-US" b="1" dirty="0">
                <a:effectLst>
                  <a:outerShdw blurRad="38100" dist="38100" dir="2700000" algn="tl">
                    <a:srgbClr val="000000">
                      <a:alpha val="43137"/>
                    </a:srgbClr>
                  </a:outerShdw>
                </a:effectLst>
                <a:latin typeface="Arial Rounded MT Bold" panose="020F0704030504030204" pitchFamily="34" charset="0"/>
              </a:rPr>
              <a:t>make teachings easier to remember and apply.</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2612" y="2667000"/>
            <a:ext cx="4648200" cy="2905125"/>
          </a:xfrm>
        </p:spPr>
      </p:pic>
    </p:spTree>
    <p:extLst>
      <p:ext uri="{BB962C8B-B14F-4D97-AF65-F5344CB8AC3E}">
        <p14:creationId xmlns:p14="http://schemas.microsoft.com/office/powerpoint/2010/main" val="351114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parable?</a:t>
            </a:r>
          </a:p>
        </p:txBody>
      </p:sp>
      <p:sp>
        <p:nvSpPr>
          <p:cNvPr id="3" name="Content Placeholder 2"/>
          <p:cNvSpPr>
            <a:spLocks noGrp="1"/>
          </p:cNvSpPr>
          <p:nvPr>
            <p:ph sz="half" idx="1"/>
          </p:nvPr>
        </p:nvSpPr>
        <p:spPr/>
        <p:txBody>
          <a:bodyPr/>
          <a:lstStyle/>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endParaRPr lang="en-US" sz="2400" b="1"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Parables </a:t>
            </a:r>
            <a:r>
              <a:rPr lang="en-US" sz="2400" b="1" dirty="0">
                <a:effectLst>
                  <a:outerShdw blurRad="38100" dist="38100" dir="2700000" algn="tl">
                    <a:srgbClr val="000000">
                      <a:alpha val="43137"/>
                    </a:srgbClr>
                  </a:outerShdw>
                </a:effectLst>
              </a:rPr>
              <a:t>are more enduring than telling it like it is.</a:t>
            </a:r>
            <a:endParaRPr lang="en-US" sz="2400" dirty="0">
              <a:effectLst>
                <a:outerShdw blurRad="38100" dist="38100" dir="2700000" algn="tl">
                  <a:srgbClr val="000000">
                    <a:alpha val="43137"/>
                  </a:srgbClr>
                </a:outerShdw>
              </a:effectLst>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2181225"/>
            <a:ext cx="4648200" cy="3486150"/>
          </a:xfrm>
        </p:spPr>
      </p:pic>
    </p:spTree>
    <p:extLst>
      <p:ext uri="{BB962C8B-B14F-4D97-AF65-F5344CB8AC3E}">
        <p14:creationId xmlns:p14="http://schemas.microsoft.com/office/powerpoint/2010/main" val="51504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273</TotalTime>
  <Words>609</Words>
  <Application>Microsoft Office PowerPoint</Application>
  <PresentationFormat>Custom</PresentationFormat>
  <Paragraphs>75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Rounded MT Bold</vt:lpstr>
      <vt:lpstr>Palatino Linotype</vt:lpstr>
      <vt:lpstr>Watercolor_16x9</vt:lpstr>
      <vt:lpstr>Parables</vt:lpstr>
      <vt:lpstr>What is a parable? </vt:lpstr>
      <vt:lpstr>Parable</vt:lpstr>
      <vt:lpstr>Parables</vt:lpstr>
      <vt:lpstr>How Does a Parable Work? </vt:lpstr>
      <vt:lpstr>How to interpret a parable</vt:lpstr>
      <vt:lpstr>What is a parable?</vt:lpstr>
      <vt:lpstr>What is a parable?</vt:lpstr>
      <vt:lpstr>What is a parable?</vt:lpstr>
      <vt:lpstr>What is a parable?</vt:lpstr>
      <vt:lpstr>What is a parable?</vt:lpstr>
      <vt:lpstr>What is a parable?</vt:lpstr>
      <vt:lpstr>Writing a parable</vt:lpstr>
      <vt:lpstr>Writing a parable</vt:lpstr>
      <vt:lpstr>Writing a parable</vt:lpstr>
      <vt:lpstr>Writing a parable</vt:lpstr>
      <vt:lpstr>Writing a parable</vt:lpstr>
      <vt:lpstr>Writing a parable</vt:lpstr>
    </vt:vector>
  </TitlesOfParts>
  <Company>Utica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Parables</dc:title>
  <dc:creator>KAMMANN, LINDA</dc:creator>
  <cp:lastModifiedBy>KAMMANN, LINDA</cp:lastModifiedBy>
  <cp:revision>5</cp:revision>
  <dcterms:created xsi:type="dcterms:W3CDTF">2016-11-02T10:38:53Z</dcterms:created>
  <dcterms:modified xsi:type="dcterms:W3CDTF">2016-11-02T15:12:42Z</dcterms:modified>
</cp:coreProperties>
</file>